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3" name="Google Shape;203;p8"/>
          <p:cNvGrpSpPr/>
          <p:nvPr/>
        </p:nvGrpSpPr>
        <p:grpSpPr>
          <a:xfrm>
            <a:off x="95351" y="1392509"/>
            <a:ext cx="7581691" cy="5901"/>
            <a:chOff x="1890075" y="5241175"/>
            <a:chExt cx="4240556" cy="257700"/>
          </a:xfrm>
        </p:grpSpPr>
        <p:sp>
          <p:nvSpPr>
            <p:cNvPr id="204" name="Google Shape;204;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8" name="Google Shape;208;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09" name="Google Shape;209;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0" name="Google Shape;210;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1" name="Google Shape;211;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sp>
        <p:nvSpPr>
          <p:cNvPr id="212" name="Google Shape;212;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
        <p:nvSpPr>
          <p:cNvPr id="213" name="Google Shape;213;p8"/>
          <p:cNvSpPr/>
          <p:nvPr/>
        </p:nvSpPr>
        <p:spPr>
          <a:xfrm flipH="1" rot="10800000">
            <a:off x="0" y="0"/>
            <a:ext cx="38481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9"/>
          <p:cNvSpPr txBox="1"/>
          <p:nvPr/>
        </p:nvSpPr>
        <p:spPr>
          <a:xfrm>
            <a:off x="2127750" y="940200"/>
            <a:ext cx="3516900" cy="400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Clr>
                <a:schemeClr val="dk1"/>
              </a:buClr>
              <a:buSzPts val="1100"/>
              <a:buFont typeface="Arial"/>
              <a:buNone/>
            </a:pPr>
            <a:r>
              <a:rPr lang="en" sz="1200">
                <a:solidFill>
                  <a:schemeClr val="dk1"/>
                </a:solidFill>
                <a:latin typeface="PT Sans Narrow"/>
                <a:ea typeface="PT Sans Narrow"/>
                <a:cs typeface="PT Sans Narrow"/>
                <a:sym typeface="PT Sans Narrow"/>
              </a:rPr>
              <a:t>Milestone 2 of the TikTok Claims Classification Project</a:t>
            </a:r>
            <a:endParaRPr>
              <a:solidFill>
                <a:srgbClr val="000000"/>
              </a:solidFill>
              <a:latin typeface="Roboto"/>
              <a:ea typeface="Roboto"/>
              <a:cs typeface="Roboto"/>
              <a:sym typeface="Roboto"/>
            </a:endParaRPr>
          </a:p>
        </p:txBody>
      </p:sp>
      <p:sp>
        <p:nvSpPr>
          <p:cNvPr id="219" name="Google Shape;219;p9"/>
          <p:cNvSpPr txBox="1"/>
          <p:nvPr/>
        </p:nvSpPr>
        <p:spPr>
          <a:xfrm>
            <a:off x="433200" y="1943975"/>
            <a:ext cx="71298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a:t>
            </a:r>
            <a:r>
              <a:rPr lang="en" sz="1200">
                <a:latin typeface="Google Sans"/>
                <a:ea typeface="Google Sans"/>
                <a:cs typeface="Google Sans"/>
                <a:sym typeface="Google Sans"/>
              </a:rPr>
              <a:t>d</a:t>
            </a:r>
            <a:r>
              <a:rPr lang="en" sz="1200">
                <a:solidFill>
                  <a:srgbClr val="000000"/>
                </a:solidFill>
                <a:latin typeface="Google Sans"/>
                <a:ea typeface="Google Sans"/>
                <a:cs typeface="Google Sans"/>
                <a:sym typeface="Google Sans"/>
              </a:rPr>
              <a:t>ata</a:t>
            </a:r>
            <a:r>
              <a:rPr lang="en" sz="1200">
                <a:solidFill>
                  <a:srgbClr val="000000"/>
                </a:solidFill>
                <a:latin typeface="Google Sans"/>
                <a:ea typeface="Google Sans"/>
                <a:cs typeface="Google Sans"/>
                <a:sym typeface="Google Sans"/>
              </a:rPr>
              <a:t> team seeks to develop a machine learning model to assist in the classification of claims for user submissions. To begin, the data team needs to organize the raw dataset and prepare it for future exploratory data analysis.</a:t>
            </a:r>
            <a:endParaRPr sz="1200">
              <a:latin typeface="Google Sans"/>
              <a:ea typeface="Google Sans"/>
              <a:cs typeface="Google Sans"/>
              <a:sym typeface="Google Sans"/>
            </a:endParaRPr>
          </a:p>
        </p:txBody>
      </p:sp>
      <p:sp>
        <p:nvSpPr>
          <p:cNvPr id="220" name="Google Shape;220;p9"/>
          <p:cNvSpPr txBox="1"/>
          <p:nvPr/>
        </p:nvSpPr>
        <p:spPr>
          <a:xfrm>
            <a:off x="433200" y="3515050"/>
            <a:ext cx="37293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data team performed a preliminary investigation of the claims classification dataset with the aim of learning important relationships between variables.</a:t>
            </a:r>
            <a:endParaRPr sz="1200">
              <a:solidFill>
                <a:srgbClr val="000000"/>
              </a:solidFill>
              <a:latin typeface="Google Sans"/>
              <a:ea typeface="Google Sans"/>
              <a:cs typeface="Google Sans"/>
              <a:sym typeface="Google Sans"/>
            </a:endParaRPr>
          </a:p>
        </p:txBody>
      </p:sp>
      <p:sp>
        <p:nvSpPr>
          <p:cNvPr id="221" name="Google Shape;221;p9"/>
          <p:cNvSpPr txBox="1"/>
          <p:nvPr/>
        </p:nvSpPr>
        <p:spPr>
          <a:xfrm>
            <a:off x="4162500" y="3515050"/>
            <a:ext cx="3400500" cy="923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1000"/>
              </a:spcAft>
              <a:buClr>
                <a:schemeClr val="dk1"/>
              </a:buClr>
              <a:buSzPts val="1100"/>
              <a:buFont typeface="Arial"/>
              <a:buNone/>
            </a:pPr>
            <a:r>
              <a:rPr lang="en" sz="120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sz="1800">
              <a:solidFill>
                <a:schemeClr val="dk2"/>
              </a:solidFill>
              <a:latin typeface="Google Sans"/>
              <a:ea typeface="Google Sans"/>
              <a:cs typeface="Google Sans"/>
              <a:sym typeface="Google Sans"/>
            </a:endParaRPr>
          </a:p>
        </p:txBody>
      </p:sp>
      <p:sp>
        <p:nvSpPr>
          <p:cNvPr id="222" name="Google Shape;222;p9"/>
          <p:cNvSpPr txBox="1"/>
          <p:nvPr/>
        </p:nvSpPr>
        <p:spPr>
          <a:xfrm>
            <a:off x="433200" y="5270625"/>
            <a:ext cx="29958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None/>
            </a:pPr>
            <a:r>
              <a:rPr lang="en" sz="1200">
                <a:latin typeface="Google Sans"/>
                <a:ea typeface="Google Sans"/>
                <a:cs typeface="Google Sans"/>
                <a:sym typeface="Google Sans"/>
              </a:rPr>
              <a:t>The results from this initial analysis will guide our next steps. To understand the influence of user videos, the data team identified two key variables: video_duration (in seconds) and video_view_count. These variables will be crucial for developing accurate predictive models.</a:t>
            </a:r>
            <a:endParaRPr sz="1200">
              <a:latin typeface="Google Sans"/>
              <a:ea typeface="Google Sans"/>
              <a:cs typeface="Google Sans"/>
              <a:sym typeface="Google Sans"/>
            </a:endParaRPr>
          </a:p>
        </p:txBody>
      </p:sp>
      <p:sp>
        <p:nvSpPr>
          <p:cNvPr id="223" name="Google Shape;223;p9"/>
          <p:cNvSpPr txBox="1"/>
          <p:nvPr/>
        </p:nvSpPr>
        <p:spPr>
          <a:xfrm>
            <a:off x="433200" y="8641400"/>
            <a:ext cx="4050000" cy="923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Google Sans"/>
                <a:ea typeface="Google Sans"/>
                <a:cs typeface="Google Sans"/>
                <a:sym typeface="Google Sans"/>
              </a:rPr>
              <a:t>The dataset contains a balanced mix of claims and opinions. This allows for a fair analysis of both types of content. With the key variables identified, we can now proceed with a more detailed exploration of the dataset.</a:t>
            </a:r>
            <a:endParaRPr sz="1200">
              <a:solidFill>
                <a:srgbClr val="000000"/>
              </a:solidFill>
              <a:latin typeface="Google Sans"/>
              <a:ea typeface="Google Sans"/>
              <a:cs typeface="Google Sans"/>
              <a:sym typeface="Google Sans"/>
            </a:endParaRPr>
          </a:p>
        </p:txBody>
      </p:sp>
      <p:sp>
        <p:nvSpPr>
          <p:cNvPr id="224" name="Google Shape;224;p9"/>
          <p:cNvSpPr txBox="1"/>
          <p:nvPr/>
        </p:nvSpPr>
        <p:spPr>
          <a:xfrm>
            <a:off x="3513000" y="4819875"/>
            <a:ext cx="4050000" cy="340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50">
                <a:solidFill>
                  <a:srgbClr val="000000"/>
                </a:solidFill>
                <a:latin typeface="Google Sans"/>
                <a:ea typeface="Google Sans"/>
                <a:cs typeface="Google Sans"/>
                <a:sym typeface="Google Sans"/>
              </a:rPr>
              <a:t>Note: </a:t>
            </a:r>
            <a:r>
              <a:rPr lang="en" sz="1050">
                <a:solidFill>
                  <a:srgbClr val="000000"/>
                </a:solidFill>
                <a:latin typeface="Google Sans"/>
                <a:ea typeface="Google Sans"/>
                <a:cs typeface="Google Sans"/>
                <a:sym typeface="Google Sans"/>
              </a:rPr>
              <a:t>The counts of each claim status are quite balanced. There are 9,608 claims and 9,476 opinions.</a:t>
            </a:r>
            <a:endParaRPr sz="1050">
              <a:solidFill>
                <a:srgbClr val="000000"/>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000000"/>
              </a:solidFill>
              <a:latin typeface="Google Sans"/>
              <a:ea typeface="Google Sans"/>
              <a:cs typeface="Google Sans"/>
              <a:sym typeface="Google Sans"/>
            </a:endParaRPr>
          </a:p>
          <a:p>
            <a:pPr indent="457200" lvl="0" marL="457200" rtl="0" algn="l">
              <a:spcBef>
                <a:spcPts val="0"/>
              </a:spcBef>
              <a:spcAft>
                <a:spcPts val="0"/>
              </a:spcAft>
              <a:buNone/>
            </a:pPr>
            <a:r>
              <a:rPr b="1" lang="en" sz="1300">
                <a:solidFill>
                  <a:srgbClr val="000000"/>
                </a:solidFill>
                <a:latin typeface="Google Sans"/>
                <a:ea typeface="Google Sans"/>
                <a:cs typeface="Google Sans"/>
                <a:sym typeface="Google Sans"/>
              </a:rPr>
              <a:t>ENGAGEMENT TRENDS</a:t>
            </a:r>
            <a:endParaRPr b="1" sz="1300">
              <a:solidFill>
                <a:srgbClr val="000000"/>
              </a:solidFill>
              <a:latin typeface="Google Sans"/>
              <a:ea typeface="Google Sans"/>
              <a:cs typeface="Google Sans"/>
              <a:sym typeface="Google Sans"/>
            </a:endParaRPr>
          </a:p>
          <a:p>
            <a:pPr indent="0" lvl="0" marL="0" rtl="0" algn="just">
              <a:spcBef>
                <a:spcPts val="1000"/>
              </a:spcBef>
              <a:spcAft>
                <a:spcPts val="0"/>
              </a:spcAft>
              <a:buNone/>
            </a:pPr>
            <a:r>
              <a:rPr lang="en" sz="1150">
                <a:solidFill>
                  <a:srgbClr val="000000"/>
                </a:solidFill>
                <a:latin typeface="Google Sans"/>
                <a:ea typeface="Google Sans"/>
                <a:cs typeface="Google Sans"/>
                <a:sym typeface="Google Sans"/>
              </a:rPr>
              <a:t>The mean and median view count show the impact of each category of video; specifically, the mean and median view counts for both categories show the association between content (claim or opinion) and the video views.</a:t>
            </a:r>
            <a:endParaRPr sz="1150">
              <a:solidFill>
                <a:srgbClr val="000000"/>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000000"/>
              </a:solidFill>
              <a:latin typeface="Google Sans"/>
              <a:ea typeface="Google Sans"/>
              <a:cs typeface="Google Sans"/>
              <a:sym typeface="Google Sans"/>
            </a:endParaRPr>
          </a:p>
          <a:p>
            <a:pPr indent="0" lvl="0" marL="0" rtl="0" algn="l">
              <a:spcBef>
                <a:spcPts val="0"/>
              </a:spcBef>
              <a:spcAft>
                <a:spcPts val="0"/>
              </a:spcAft>
              <a:buNone/>
            </a:pPr>
            <a:r>
              <a:rPr b="1" lang="en" sz="1200">
                <a:solidFill>
                  <a:srgbClr val="000000"/>
                </a:solidFill>
                <a:latin typeface="Google Sans"/>
                <a:ea typeface="Google Sans"/>
                <a:cs typeface="Google Sans"/>
                <a:sym typeface="Google Sans"/>
              </a:rPr>
              <a:t>Claims:</a:t>
            </a:r>
            <a:endParaRPr b="1" sz="1200">
              <a:solidFill>
                <a:srgbClr val="000000"/>
              </a:solidFill>
              <a:latin typeface="Google Sans"/>
              <a:ea typeface="Google Sans"/>
              <a:cs typeface="Google Sans"/>
              <a:sym typeface="Google Sans"/>
            </a:endParaRPr>
          </a:p>
          <a:p>
            <a:pPr indent="0" lvl="0" marL="0" rtl="0" algn="l">
              <a:spcBef>
                <a:spcPts val="1000"/>
              </a:spcBef>
              <a:spcAft>
                <a:spcPts val="0"/>
              </a:spcAft>
              <a:buNone/>
            </a:pPr>
            <a:r>
              <a:rPr b="1" lang="en" sz="1050">
                <a:solidFill>
                  <a:srgbClr val="212121"/>
                </a:solidFill>
                <a:highlight>
                  <a:srgbClr val="FFFFFF"/>
                </a:highlight>
                <a:latin typeface="Courier New"/>
                <a:ea typeface="Courier New"/>
                <a:cs typeface="Courier New"/>
                <a:sym typeface="Courier New"/>
              </a:rPr>
              <a:t>Mean view count claims: 501029.45</a:t>
            </a:r>
            <a:endParaRPr b="1" sz="10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050">
                <a:solidFill>
                  <a:srgbClr val="212121"/>
                </a:solidFill>
                <a:highlight>
                  <a:srgbClr val="FFFFFF"/>
                </a:highlight>
                <a:latin typeface="Courier New"/>
                <a:ea typeface="Courier New"/>
                <a:cs typeface="Courier New"/>
                <a:sym typeface="Courier New"/>
              </a:rPr>
              <a:t>Median view count claims: 501555.0</a:t>
            </a:r>
            <a:endParaRPr b="1" sz="10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0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200">
                <a:solidFill>
                  <a:srgbClr val="000000"/>
                </a:solidFill>
                <a:latin typeface="Google Sans"/>
                <a:ea typeface="Google Sans"/>
                <a:cs typeface="Google Sans"/>
                <a:sym typeface="Google Sans"/>
              </a:rPr>
              <a:t>Opinions:</a:t>
            </a:r>
            <a:endParaRPr sz="850">
              <a:solidFill>
                <a:srgbClr val="21212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b="1" lang="en" sz="1050">
                <a:solidFill>
                  <a:srgbClr val="212121"/>
                </a:solidFill>
                <a:highlight>
                  <a:srgbClr val="FFFFFF"/>
                </a:highlight>
                <a:latin typeface="Courier New"/>
                <a:ea typeface="Courier New"/>
                <a:cs typeface="Courier New"/>
                <a:sym typeface="Courier New"/>
              </a:rPr>
              <a:t>Mean view count opinions: 4956.43</a:t>
            </a:r>
            <a:endParaRPr b="1" sz="10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050">
                <a:solidFill>
                  <a:srgbClr val="212121"/>
                </a:solidFill>
                <a:highlight>
                  <a:srgbClr val="FFFFFF"/>
                </a:highlight>
                <a:latin typeface="Courier New"/>
                <a:ea typeface="Courier New"/>
                <a:cs typeface="Courier New"/>
                <a:sym typeface="Courier New"/>
              </a:rPr>
              <a:t>Median view count opinions: 4953.0</a:t>
            </a:r>
            <a:endParaRPr sz="1050">
              <a:solidFill>
                <a:srgbClr val="212121"/>
              </a:solidFill>
              <a:highlight>
                <a:srgbClr val="FFFFFF"/>
              </a:highlight>
              <a:latin typeface="Courier New"/>
              <a:ea typeface="Courier New"/>
              <a:cs typeface="Courier New"/>
              <a:sym typeface="Courier New"/>
            </a:endParaRPr>
          </a:p>
        </p:txBody>
      </p:sp>
      <p:sp>
        <p:nvSpPr>
          <p:cNvPr id="225" name="Google Shape;225;p9"/>
          <p:cNvSpPr txBox="1"/>
          <p:nvPr/>
        </p:nvSpPr>
        <p:spPr>
          <a:xfrm>
            <a:off x="2055300" y="369700"/>
            <a:ext cx="3661800" cy="459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lnSpc>
                <a:spcPct val="95000"/>
              </a:lnSpc>
              <a:spcBef>
                <a:spcPts val="0"/>
              </a:spcBef>
              <a:spcAft>
                <a:spcPts val="0"/>
              </a:spcAft>
              <a:buNone/>
            </a:pPr>
            <a:r>
              <a:rPr b="1" lang="en" sz="1600">
                <a:solidFill>
                  <a:schemeClr val="dk1"/>
                </a:solidFill>
                <a:latin typeface="Google Sans"/>
                <a:ea typeface="Google Sans"/>
                <a:cs typeface="Google Sans"/>
                <a:sym typeface="Google Sans"/>
              </a:rPr>
              <a:t>TikTok Preliminary Data Summary</a:t>
            </a:r>
            <a:endParaRPr b="1" sz="1600">
              <a:solidFill>
                <a:schemeClr val="dk1"/>
              </a:solidFill>
              <a:latin typeface="Google Sans"/>
              <a:ea typeface="Google Sans"/>
              <a:cs typeface="Google Sans"/>
              <a:sym typeface="Google Sans"/>
            </a:endParaRPr>
          </a:p>
          <a:p>
            <a:pPr indent="0" lvl="0" marL="0" rtl="0" algn="l">
              <a:lnSpc>
                <a:spcPct val="95000"/>
              </a:lnSpc>
              <a:spcBef>
                <a:spcPts val="0"/>
              </a:spcBef>
              <a:spcAft>
                <a:spcPts val="0"/>
              </a:spcAft>
              <a:buNone/>
            </a:pPr>
            <a:r>
              <a:t/>
            </a:r>
            <a:endParaRPr b="1" sz="1600">
              <a:latin typeface="Google Sans SemiBold"/>
              <a:ea typeface="Google Sans SemiBold"/>
              <a:cs typeface="Google Sans SemiBold"/>
              <a:sym typeface="Google Sans SemiBold"/>
            </a:endParaRPr>
          </a:p>
        </p:txBody>
      </p:sp>
      <p:pic>
        <p:nvPicPr>
          <p:cNvPr id="226" name="Google Shape;226;p9"/>
          <p:cNvPicPr preferRelativeResize="0"/>
          <p:nvPr/>
        </p:nvPicPr>
        <p:blipFill>
          <a:blip r:embed="rId3">
            <a:alphaModFix/>
          </a:blip>
          <a:stretch>
            <a:fillRect/>
          </a:stretch>
        </p:blipFill>
        <p:spPr>
          <a:xfrm>
            <a:off x="6294953" y="1"/>
            <a:ext cx="1477448" cy="9234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